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Agrandir" charset="1" panose="00000500000000000000"/>
      <p:regular r:id="rId16"/>
    </p:embeddedFont>
    <p:embeddedFont>
      <p:font typeface="Assistant" charset="1" panose="00000500000000000000"/>
      <p:regular r:id="rId17"/>
    </p:embeddedFont>
    <p:embeddedFont>
      <p:font typeface="Assistant Bold" charset="1" panose="00000800000000000000"/>
      <p:regular r:id="rId18"/>
    </p:embeddedFont>
    <p:embeddedFont>
      <p:font typeface="Linux Biolinum" charset="1" panose="02000503000000000000"/>
      <p:regular r:id="rId19"/>
    </p:embeddedFont>
    <p:embeddedFont>
      <p:font typeface="TT Rounds Condensed" charset="1" panose="02000506030000020003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jpeg" Type="http://schemas.openxmlformats.org/officeDocument/2006/relationships/image"/><Relationship Id="rId4" Target="../media/image6.jpeg" Type="http://schemas.openxmlformats.org/officeDocument/2006/relationships/image"/><Relationship Id="rId5" Target="../media/image7.jpeg" Type="http://schemas.openxmlformats.org/officeDocument/2006/relationships/image"/><Relationship Id="rId6" Target="../media/image8.jpeg" Type="http://schemas.openxmlformats.org/officeDocument/2006/relationships/image"/><Relationship Id="rId7" Target="../media/image9.jpeg" Type="http://schemas.openxmlformats.org/officeDocument/2006/relationships/image"/><Relationship Id="rId8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sites.google.com/view/capitalsemillacredible/proyectos" TargetMode="External" Type="http://schemas.openxmlformats.org/officeDocument/2006/relationships/hyperlink"/><Relationship Id="rId3" Target="https://makaia.org/portfolio/credible/" TargetMode="External" Type="http://schemas.openxmlformats.org/officeDocument/2006/relationships/hyperlink"/><Relationship Id="rId4" Target="../media/image1.pn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https://www.canva.com/design/DAGTmbVUHKU/H4cpet_gvPmfXvNIWl6r9Q/view?utm_content=DAGTmbVUHKU&amp;utm_campaign=designshare&amp;utm_medium=link&amp;utm_source=viewer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0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3.jpeg" Type="http://schemas.openxmlformats.org/officeDocument/2006/relationships/image"/><Relationship Id="rId4" Target="https://cosmopolitica.site/desinfromacion" TargetMode="External" Type="http://schemas.openxmlformats.org/officeDocument/2006/relationships/hyperlink"/><Relationship Id="rId5" Target="https://drive.google.com/file/d/1GpEYgAOipJGg660a-FCIH1uOwNyDGb9Y/view?usp=drive_link" TargetMode="External" Type="http://schemas.openxmlformats.org/officeDocument/2006/relationships/hyperlink"/><Relationship Id="rId6" Target="https://drive.google.com/file/d/1zOJFaRrgRLbq_GoKI7me5_exB93wLq6H/view?usp=drive_link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7373" y="4190928"/>
            <a:ext cx="8173254" cy="4086627"/>
            <a:chOff x="0" y="0"/>
            <a:chExt cx="10897672" cy="54488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97616" cy="5448808"/>
            </a:xfrm>
            <a:custGeom>
              <a:avLst/>
              <a:gdLst/>
              <a:ahLst/>
              <a:cxnLst/>
              <a:rect r="r" b="b" t="t" l="l"/>
              <a:pathLst>
                <a:path h="5448808" w="10897616">
                  <a:moveTo>
                    <a:pt x="0" y="0"/>
                  </a:moveTo>
                  <a:lnTo>
                    <a:pt x="10897616" y="0"/>
                  </a:lnTo>
                  <a:lnTo>
                    <a:pt x="10897616" y="5448808"/>
                  </a:lnTo>
                  <a:lnTo>
                    <a:pt x="0" y="54488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2040831" y="2377024"/>
            <a:ext cx="7716964" cy="7715250"/>
            <a:chOff x="0" y="0"/>
            <a:chExt cx="10289285" cy="10287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289286" cy="10287000"/>
            </a:xfrm>
            <a:custGeom>
              <a:avLst/>
              <a:gdLst/>
              <a:ahLst/>
              <a:cxnLst/>
              <a:rect r="r" b="b" t="t" l="l"/>
              <a:pathLst>
                <a:path h="10287000" w="10289286">
                  <a:moveTo>
                    <a:pt x="0" y="0"/>
                  </a:moveTo>
                  <a:lnTo>
                    <a:pt x="10289286" y="0"/>
                  </a:lnTo>
                  <a:lnTo>
                    <a:pt x="10289286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3000871" y="3518036"/>
            <a:ext cx="12286259" cy="22913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67"/>
              </a:lnSpc>
            </a:pPr>
            <a:r>
              <a:rPr lang="en-US" sz="12425">
                <a:solidFill>
                  <a:srgbClr val="005350"/>
                </a:solidFill>
                <a:latin typeface="Agrandir"/>
                <a:ea typeface="Agrandir"/>
                <a:cs typeface="Agrandir"/>
                <a:sym typeface="Agrandir"/>
              </a:rPr>
              <a:t>Capital Semilla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2332776" cy="1166388"/>
            <a:chOff x="0" y="0"/>
            <a:chExt cx="3110368" cy="1555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10357" cy="1555242"/>
            </a:xfrm>
            <a:custGeom>
              <a:avLst/>
              <a:gdLst/>
              <a:ahLst/>
              <a:cxnLst/>
              <a:rect r="r" b="b" t="t" l="l"/>
              <a:pathLst>
                <a:path h="1555242" w="3110357">
                  <a:moveTo>
                    <a:pt x="0" y="0"/>
                  </a:moveTo>
                  <a:lnTo>
                    <a:pt x="3110357" y="0"/>
                  </a:lnTo>
                  <a:lnTo>
                    <a:pt x="3110357" y="1555242"/>
                  </a:lnTo>
                  <a:lnTo>
                    <a:pt x="0" y="15552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3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966128" y="6600961"/>
            <a:ext cx="4321872" cy="4320912"/>
            <a:chOff x="0" y="0"/>
            <a:chExt cx="5762496" cy="57612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762498" cy="5761228"/>
            </a:xfrm>
            <a:custGeom>
              <a:avLst/>
              <a:gdLst/>
              <a:ahLst/>
              <a:cxnLst/>
              <a:rect r="r" b="b" t="t" l="l"/>
              <a:pathLst>
                <a:path h="5761228" w="5762498">
                  <a:moveTo>
                    <a:pt x="0" y="0"/>
                  </a:moveTo>
                  <a:lnTo>
                    <a:pt x="5762498" y="0"/>
                  </a:lnTo>
                  <a:lnTo>
                    <a:pt x="5762498" y="5761228"/>
                  </a:lnTo>
                  <a:lnTo>
                    <a:pt x="0" y="5761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174727" y="1641207"/>
            <a:ext cx="15322859" cy="7120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2"/>
              </a:lnSpc>
            </a:pPr>
            <a:r>
              <a:rPr lang="en-US" sz="5000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El seguimiento de las iniciativas se realizó así:</a:t>
            </a:r>
          </a:p>
          <a:p>
            <a:pPr algn="l">
              <a:lnSpc>
                <a:spcPts val="4432"/>
              </a:lnSpc>
            </a:pPr>
          </a:p>
          <a:p>
            <a:pPr algn="l" marL="944858" indent="-314953" lvl="2">
              <a:lnSpc>
                <a:spcPts val="4432"/>
              </a:lnSpc>
              <a:buFont typeface="Arial"/>
              <a:buChar char="⚬"/>
            </a:pPr>
            <a:r>
              <a:rPr lang="en-US" b="true" sz="5000">
                <a:solidFill>
                  <a:srgbClr val="F8A40B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Mentorías virtuales</a:t>
            </a:r>
            <a:r>
              <a:rPr lang="en-US" sz="5000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 (2 por mes con la mentora asignada, y podían acudir a mentorías financieras)</a:t>
            </a:r>
          </a:p>
          <a:p>
            <a:pPr algn="l" marL="944858" indent="-314953" lvl="2">
              <a:lnSpc>
                <a:spcPts val="4432"/>
              </a:lnSpc>
            </a:pPr>
          </a:p>
          <a:p>
            <a:pPr algn="l" marL="944858" indent="-314953" lvl="2">
              <a:lnSpc>
                <a:spcPts val="4432"/>
              </a:lnSpc>
              <a:buFont typeface="Arial"/>
              <a:buChar char="⚬"/>
            </a:pPr>
            <a:r>
              <a:rPr lang="en-US" b="true" sz="5000">
                <a:solidFill>
                  <a:srgbClr val="F8A40B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Reuniones de seguimiento y actualización.</a:t>
            </a:r>
          </a:p>
          <a:p>
            <a:pPr algn="l" marL="944858" indent="-314953" lvl="2">
              <a:lnSpc>
                <a:spcPts val="4432"/>
              </a:lnSpc>
            </a:pPr>
          </a:p>
          <a:p>
            <a:pPr algn="l" marL="907062" indent="-302354" lvl="2">
              <a:lnSpc>
                <a:spcPts val="4255"/>
              </a:lnSpc>
              <a:buFont typeface="Arial"/>
              <a:buChar char="⚬"/>
            </a:pPr>
            <a:r>
              <a:rPr lang="en-US" b="true" sz="4800">
                <a:solidFill>
                  <a:srgbClr val="F8A40B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Visitas a territorio:</a:t>
            </a:r>
            <a:r>
              <a:rPr lang="en-US" sz="4800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 el equipo CREDIBLE visitó cada iniciativa:</a:t>
            </a:r>
          </a:p>
          <a:p>
            <a:pPr algn="l" marL="1177864" indent="-294466" lvl="3">
              <a:lnSpc>
                <a:spcPts val="4308"/>
              </a:lnSpc>
              <a:buFont typeface="Arial"/>
              <a:buChar char="￭"/>
            </a:pPr>
            <a:r>
              <a:rPr lang="en-US" sz="3600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Reunión de seguimiento</a:t>
            </a:r>
          </a:p>
          <a:p>
            <a:pPr algn="l" marL="1177864" indent="-294466" lvl="3">
              <a:lnSpc>
                <a:spcPts val="4308"/>
              </a:lnSpc>
              <a:buFont typeface="Arial"/>
              <a:buChar char="￭"/>
            </a:pPr>
            <a:r>
              <a:rPr lang="en-US" sz="3600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Conocer el territorio y sus características</a:t>
            </a:r>
          </a:p>
          <a:p>
            <a:pPr algn="l" marL="1177864" indent="-294466" lvl="3">
              <a:lnSpc>
                <a:spcPts val="4308"/>
              </a:lnSpc>
              <a:buFont typeface="Arial"/>
              <a:buChar char="￭"/>
            </a:pPr>
            <a:r>
              <a:rPr lang="en-US" sz="3600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Conocer el equipo de trabajo de cada proyecto</a:t>
            </a:r>
          </a:p>
          <a:p>
            <a:pPr algn="l" marL="1177864" indent="-294466" lvl="3">
              <a:lnSpc>
                <a:spcPts val="4308"/>
              </a:lnSpc>
              <a:buFont typeface="Arial"/>
              <a:buChar char="￭"/>
            </a:pPr>
            <a:r>
              <a:rPr lang="en-US" sz="3600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El seguimiento presencial es mucho más eficaz y necesario.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198" y="1030708"/>
            <a:ext cx="5322645" cy="4042328"/>
            <a:chOff x="0" y="0"/>
            <a:chExt cx="7096860" cy="5389771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1520" r="0" b="21520"/>
            <a:stretch>
              <a:fillRect/>
            </a:stretch>
          </p:blipFill>
          <p:spPr>
            <a:xfrm flipH="false" flipV="false">
              <a:off x="0" y="0"/>
              <a:ext cx="7096860" cy="5389771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028198" y="5213964"/>
            <a:ext cx="5322645" cy="4042328"/>
            <a:chOff x="0" y="0"/>
            <a:chExt cx="7096860" cy="5389771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28489" t="19340" r="18874" b="20432"/>
            <a:stretch>
              <a:fillRect/>
            </a:stretch>
          </p:blipFill>
          <p:spPr>
            <a:xfrm flipH="false" flipV="false">
              <a:off x="0" y="0"/>
              <a:ext cx="7096860" cy="5389771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6482677" y="1030708"/>
            <a:ext cx="5322645" cy="4042328"/>
            <a:chOff x="0" y="0"/>
            <a:chExt cx="7096860" cy="5389771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3066" t="0" r="22957" b="0"/>
            <a:stretch>
              <a:fillRect/>
            </a:stretch>
          </p:blipFill>
          <p:spPr>
            <a:xfrm flipH="false" flipV="false">
              <a:off x="0" y="0"/>
              <a:ext cx="7096860" cy="5389771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6482677" y="5213964"/>
            <a:ext cx="5322645" cy="4042328"/>
            <a:chOff x="0" y="0"/>
            <a:chExt cx="7096860" cy="5389771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682" t="0" r="682" b="0"/>
            <a:stretch>
              <a:fillRect/>
            </a:stretch>
          </p:blipFill>
          <p:spPr>
            <a:xfrm flipH="false" flipV="false">
              <a:off x="0" y="0"/>
              <a:ext cx="7096860" cy="5389771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11939202" y="1030708"/>
            <a:ext cx="5322645" cy="4042328"/>
            <a:chOff x="0" y="0"/>
            <a:chExt cx="7096860" cy="5389771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6"/>
            <a:srcRect l="0" t="28666" r="0" b="28666"/>
            <a:stretch>
              <a:fillRect/>
            </a:stretch>
          </p:blipFill>
          <p:spPr>
            <a:xfrm flipH="false" flipV="false">
              <a:off x="0" y="0"/>
              <a:ext cx="7096860" cy="5389771"/>
            </a:xfrm>
            <a:prstGeom prst="rect">
              <a:avLst/>
            </a:prstGeom>
          </p:spPr>
        </p:pic>
      </p:grpSp>
      <p:grpSp>
        <p:nvGrpSpPr>
          <p:cNvPr name="Group 12" id="12"/>
          <p:cNvGrpSpPr/>
          <p:nvPr/>
        </p:nvGrpSpPr>
        <p:grpSpPr>
          <a:xfrm rot="0">
            <a:off x="11939202" y="5213964"/>
            <a:ext cx="5322645" cy="4042328"/>
            <a:chOff x="0" y="0"/>
            <a:chExt cx="7096860" cy="5389771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7"/>
            <a:srcRect l="17790" t="16818" r="8527" b="8479"/>
            <a:stretch>
              <a:fillRect/>
            </a:stretch>
          </p:blipFill>
          <p:spPr>
            <a:xfrm flipH="false" flipV="false">
              <a:off x="0" y="0"/>
              <a:ext cx="7096860" cy="5389771"/>
            </a:xfrm>
            <a:prstGeom prst="rect">
              <a:avLst/>
            </a:prstGeom>
          </p:spPr>
        </p:pic>
      </p:grpSp>
      <p:grpSp>
        <p:nvGrpSpPr>
          <p:cNvPr name="Group 14" id="14"/>
          <p:cNvGrpSpPr/>
          <p:nvPr/>
        </p:nvGrpSpPr>
        <p:grpSpPr>
          <a:xfrm rot="0">
            <a:off x="0" y="0"/>
            <a:ext cx="2332776" cy="1166388"/>
            <a:chOff x="0" y="0"/>
            <a:chExt cx="3110368" cy="155518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110357" cy="1555242"/>
            </a:xfrm>
            <a:custGeom>
              <a:avLst/>
              <a:gdLst/>
              <a:ahLst/>
              <a:cxnLst/>
              <a:rect r="r" b="b" t="t" l="l"/>
              <a:pathLst>
                <a:path h="1555242" w="3110357">
                  <a:moveTo>
                    <a:pt x="0" y="0"/>
                  </a:moveTo>
                  <a:lnTo>
                    <a:pt x="3110357" y="0"/>
                  </a:lnTo>
                  <a:lnTo>
                    <a:pt x="3110357" y="1555242"/>
                  </a:lnTo>
                  <a:lnTo>
                    <a:pt x="0" y="15552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3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69982" y="1969099"/>
            <a:ext cx="11333051" cy="6736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98"/>
              </a:lnSpc>
            </a:pPr>
            <a:r>
              <a:rPr lang="en-US" sz="6000">
                <a:solidFill>
                  <a:srgbClr val="005350"/>
                </a:solidFill>
                <a:latin typeface="Linux Biolinum"/>
                <a:ea typeface="Linux Biolinum"/>
                <a:cs typeface="Linux Biolinum"/>
                <a:sym typeface="Linux Biolinum"/>
              </a:rPr>
              <a:t>Pueden conocer un poco de todos los proyectos aquí:</a:t>
            </a:r>
          </a:p>
          <a:p>
            <a:pPr algn="l">
              <a:lnSpc>
                <a:spcPts val="7798"/>
              </a:lnSpc>
            </a:pPr>
            <a:r>
              <a:rPr lang="en-US" sz="4400" spc="41" u="sng">
                <a:solidFill>
                  <a:srgbClr val="0000FF"/>
                </a:solidFill>
                <a:latin typeface="TT Rounds Condensed"/>
                <a:ea typeface="TT Rounds Condensed"/>
                <a:cs typeface="TT Rounds Condensed"/>
                <a:sym typeface="TT Rounds Condensed"/>
                <a:hlinkClick r:id="rId2" tooltip="https://sites.google.com/view/capitalsemillacredible/proyectos"/>
              </a:rPr>
              <a:t>https://sites.google.com/view/capitalsemillacredible/proyectos</a:t>
            </a:r>
            <a:r>
              <a:rPr lang="en-US" sz="4400" spc="41">
                <a:solidFill>
                  <a:srgbClr val="00535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 </a:t>
            </a:r>
          </a:p>
          <a:p>
            <a:pPr algn="l">
              <a:lnSpc>
                <a:spcPts val="7798"/>
              </a:lnSpc>
            </a:pPr>
            <a:r>
              <a:rPr lang="en-US" sz="4400" spc="41">
                <a:solidFill>
                  <a:srgbClr val="00535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Y aquí: </a:t>
            </a:r>
          </a:p>
          <a:p>
            <a:pPr algn="l">
              <a:lnSpc>
                <a:spcPts val="7798"/>
              </a:lnSpc>
            </a:pPr>
            <a:r>
              <a:rPr lang="en-US" sz="4400" spc="41" u="sng">
                <a:solidFill>
                  <a:srgbClr val="0000FF"/>
                </a:solidFill>
                <a:latin typeface="TT Rounds Condensed"/>
                <a:ea typeface="TT Rounds Condensed"/>
                <a:cs typeface="TT Rounds Condensed"/>
                <a:sym typeface="TT Rounds Condensed"/>
                <a:hlinkClick r:id="rId3" tooltip="https://makaia.org/portfolio/credible/"/>
              </a:rPr>
              <a:t>Credible - Makaia</a:t>
            </a:r>
          </a:p>
          <a:p>
            <a:pPr algn="l">
              <a:lnSpc>
                <a:spcPts val="7798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0" y="31570"/>
            <a:ext cx="2332776" cy="1166388"/>
            <a:chOff x="0" y="0"/>
            <a:chExt cx="3110368" cy="15551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110357" cy="1555242"/>
            </a:xfrm>
            <a:custGeom>
              <a:avLst/>
              <a:gdLst/>
              <a:ahLst/>
              <a:cxnLst/>
              <a:rect r="r" b="b" t="t" l="l"/>
              <a:pathLst>
                <a:path h="1555242" w="3110357">
                  <a:moveTo>
                    <a:pt x="0" y="0"/>
                  </a:moveTo>
                  <a:lnTo>
                    <a:pt x="3110357" y="0"/>
                  </a:lnTo>
                  <a:lnTo>
                    <a:pt x="3110357" y="1555242"/>
                  </a:lnTo>
                  <a:lnTo>
                    <a:pt x="0" y="15552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3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367095" y="920870"/>
            <a:ext cx="8466526" cy="8466526"/>
            <a:chOff x="0" y="0"/>
            <a:chExt cx="11288701" cy="1128870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288649" cy="11288649"/>
            </a:xfrm>
            <a:custGeom>
              <a:avLst/>
              <a:gdLst/>
              <a:ahLst/>
              <a:cxnLst/>
              <a:rect r="r" b="b" t="t" l="l"/>
              <a:pathLst>
                <a:path h="11288649" w="11288649">
                  <a:moveTo>
                    <a:pt x="0" y="0"/>
                  </a:moveTo>
                  <a:lnTo>
                    <a:pt x="11288649" y="0"/>
                  </a:lnTo>
                  <a:lnTo>
                    <a:pt x="11288649" y="11288649"/>
                  </a:lnTo>
                  <a:lnTo>
                    <a:pt x="0" y="11288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9144000"/>
            <a:chOff x="0" y="0"/>
            <a:chExt cx="3110368" cy="1555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10357" cy="1555242"/>
            </a:xfrm>
            <a:custGeom>
              <a:avLst/>
              <a:gdLst/>
              <a:ahLst/>
              <a:cxnLst/>
              <a:rect r="r" b="b" t="t" l="l"/>
              <a:pathLst>
                <a:path h="1555242" w="3110357">
                  <a:moveTo>
                    <a:pt x="0" y="0"/>
                  </a:moveTo>
                  <a:lnTo>
                    <a:pt x="3110357" y="0"/>
                  </a:lnTo>
                  <a:lnTo>
                    <a:pt x="3110357" y="1555242"/>
                  </a:lnTo>
                  <a:lnTo>
                    <a:pt x="0" y="15552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72" r="0" b="-372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2065365" y="9172575"/>
            <a:ext cx="5958696" cy="748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154"/>
              </a:lnSpc>
            </a:pPr>
            <a:r>
              <a:rPr lang="en-US" sz="4350" b="true">
                <a:solidFill>
                  <a:srgbClr val="F8A40B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 </a:t>
            </a:r>
            <a:r>
              <a:rPr lang="en-US" sz="4350" u="sng">
                <a:solidFill>
                  <a:srgbClr val="0000FF"/>
                </a:solidFill>
                <a:latin typeface="Assistant"/>
                <a:ea typeface="Assistant"/>
                <a:cs typeface="Assistant"/>
                <a:sym typeface="Assistant"/>
                <a:hlinkClick r:id="rId3" tooltip="https://www.canva.com/design/DAGTmbVUHKU/H4cpet_gvPmfXvNIWl6r9Q/view?utm_content=DAGTmbVUHKU&amp;utm_campaign=designshare&amp;utm_medium=link&amp;utm_source=viewer"/>
              </a:rPr>
              <a:t>Brújulas juveniles</a:t>
            </a:r>
            <a:r>
              <a:rPr lang="en-US" sz="4350">
                <a:solidFill>
                  <a:srgbClr val="F8A40B"/>
                </a:solidFill>
                <a:latin typeface="Assistant"/>
                <a:ea typeface="Assistant"/>
                <a:cs typeface="Assistant"/>
                <a:sym typeface="Assistant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1012356" y="31570"/>
            <a:ext cx="5396602" cy="10287000"/>
            <a:chOff x="0" y="0"/>
            <a:chExt cx="8624570" cy="164401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410210" y="269240"/>
              <a:ext cx="7757160" cy="14293849"/>
            </a:xfrm>
            <a:custGeom>
              <a:avLst/>
              <a:gdLst/>
              <a:ahLst/>
              <a:cxnLst/>
              <a:rect r="r" b="b" t="t" l="l"/>
              <a:pathLst>
                <a:path h="14293849" w="7757160">
                  <a:moveTo>
                    <a:pt x="7757160" y="791210"/>
                  </a:moveTo>
                  <a:lnTo>
                    <a:pt x="7757160" y="14293849"/>
                  </a:lnTo>
                  <a:lnTo>
                    <a:pt x="0" y="14293849"/>
                  </a:ln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5950" y="0"/>
                  </a:lnTo>
                  <a:cubicBezTo>
                    <a:pt x="7402830" y="0"/>
                    <a:pt x="7757160" y="354330"/>
                    <a:pt x="7757160" y="791210"/>
                  </a:cubicBezTo>
                  <a:close/>
                </a:path>
              </a:pathLst>
            </a:custGeom>
            <a:blipFill>
              <a:blip r:embed="rId2"/>
              <a:stretch>
                <a:fillRect l="-1824" t="0" r="-1824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31570"/>
            <a:ext cx="2332776" cy="1166388"/>
            <a:chOff x="0" y="0"/>
            <a:chExt cx="3110368" cy="15551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10357" cy="1555242"/>
            </a:xfrm>
            <a:custGeom>
              <a:avLst/>
              <a:gdLst/>
              <a:ahLst/>
              <a:cxnLst/>
              <a:rect r="r" b="b" t="t" l="l"/>
              <a:pathLst>
                <a:path h="1555242" w="3110357">
                  <a:moveTo>
                    <a:pt x="0" y="0"/>
                  </a:moveTo>
                  <a:lnTo>
                    <a:pt x="3110357" y="0"/>
                  </a:lnTo>
                  <a:lnTo>
                    <a:pt x="3110357" y="1555242"/>
                  </a:lnTo>
                  <a:lnTo>
                    <a:pt x="0" y="15552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3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0" y="0"/>
            <a:ext cx="9672640" cy="1996765"/>
          </a:xfrm>
          <a:custGeom>
            <a:avLst/>
            <a:gdLst/>
            <a:ahLst/>
            <a:cxnLst/>
            <a:rect r="r" b="b" t="t" l="l"/>
            <a:pathLst>
              <a:path h="1996765" w="9672640">
                <a:moveTo>
                  <a:pt x="0" y="0"/>
                </a:moveTo>
                <a:lnTo>
                  <a:pt x="9672640" y="0"/>
                </a:lnTo>
                <a:lnTo>
                  <a:pt x="9672640" y="1996765"/>
                </a:lnTo>
                <a:lnTo>
                  <a:pt x="0" y="19967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5619" y="2542324"/>
            <a:ext cx="10091658" cy="6715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26"/>
              </a:lnSpc>
              <a:spcBef>
                <a:spcPct val="0"/>
              </a:spcBef>
            </a:pPr>
            <a:r>
              <a:rPr lang="en-US" b="true" sz="3299">
                <a:solidFill>
                  <a:srgbClr val="182554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C</a:t>
            </a:r>
            <a:r>
              <a:rPr lang="en-US" b="true" sz="3299">
                <a:solidFill>
                  <a:srgbClr val="182554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ontinuidad en 2025 y más allá. </a:t>
            </a:r>
          </a:p>
          <a:p>
            <a:pPr algn="just">
              <a:lnSpc>
                <a:spcPts val="3077"/>
              </a:lnSpc>
              <a:spcBef>
                <a:spcPct val="0"/>
              </a:spcBef>
            </a:pPr>
          </a:p>
          <a:p>
            <a:pPr algn="just" marL="604516" indent="-302258" lvl="1">
              <a:lnSpc>
                <a:spcPts val="3077"/>
              </a:lnSpc>
              <a:buFont typeface="Arial"/>
              <a:buChar char="•"/>
            </a:pPr>
            <a:r>
              <a:rPr lang="en-US" sz="2799">
                <a:solidFill>
                  <a:srgbClr val="182554"/>
                </a:solidFill>
                <a:latin typeface="Assistant"/>
                <a:ea typeface="Assistant"/>
                <a:cs typeface="Assistant"/>
                <a:sym typeface="Assistant"/>
              </a:rPr>
              <a:t>Expansión en 2025 en</a:t>
            </a:r>
            <a:r>
              <a:rPr lang="en-US" sz="2799">
                <a:solidFill>
                  <a:srgbClr val="182554"/>
                </a:solidFill>
                <a:latin typeface="Assistant"/>
                <a:ea typeface="Assistant"/>
                <a:cs typeface="Assistant"/>
                <a:sym typeface="Assistant"/>
              </a:rPr>
              <a:t> </a:t>
            </a:r>
            <a:r>
              <a:rPr lang="en-US" b="true" sz="2799">
                <a:solidFill>
                  <a:srgbClr val="182554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Soledad, Palmar de Varela y Malambo.</a:t>
            </a:r>
          </a:p>
          <a:p>
            <a:pPr algn="just">
              <a:lnSpc>
                <a:spcPts val="3077"/>
              </a:lnSpc>
            </a:pPr>
          </a:p>
          <a:p>
            <a:pPr algn="just" marL="604516" indent="-302258" lvl="1">
              <a:lnSpc>
                <a:spcPts val="3079"/>
              </a:lnSpc>
              <a:buFont typeface="Arial"/>
              <a:buChar char="•"/>
            </a:pPr>
            <a:r>
              <a:rPr lang="en-US" b="true" sz="2799">
                <a:solidFill>
                  <a:srgbClr val="182554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Liderar la </a:t>
            </a:r>
            <a:r>
              <a:rPr lang="en-US" b="true" sz="2799">
                <a:solidFill>
                  <a:srgbClr val="182554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actualización de la política pública de juventud de Tubará, durante 10 años.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</a:p>
          <a:p>
            <a:pPr algn="just" marL="604516" indent="-302258" lvl="1">
              <a:lnSpc>
                <a:spcPts val="3079"/>
              </a:lnSpc>
              <a:buFont typeface="Arial"/>
              <a:buChar char="•"/>
            </a:pPr>
            <a:r>
              <a:rPr lang="en-US" sz="2799">
                <a:solidFill>
                  <a:srgbClr val="182554"/>
                </a:solidFill>
                <a:latin typeface="Assistant"/>
                <a:ea typeface="Assistant"/>
                <a:cs typeface="Assistant"/>
                <a:sym typeface="Assistant"/>
              </a:rPr>
              <a:t>Brújulas Juveniles es </a:t>
            </a:r>
            <a:r>
              <a:rPr lang="en-US" b="true" sz="2799">
                <a:solidFill>
                  <a:srgbClr val="182554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una de las metas de la política pública juvenil del Atlántico</a:t>
            </a:r>
            <a:r>
              <a:rPr lang="en-US" sz="2799">
                <a:solidFill>
                  <a:srgbClr val="182554"/>
                </a:solidFill>
                <a:latin typeface="Assistant"/>
                <a:ea typeface="Assistant"/>
                <a:cs typeface="Assistant"/>
                <a:sym typeface="Assistant"/>
              </a:rPr>
              <a:t>, lo que significa que, en los próximos 10 años, se implementará en los 22 municipios del departamento. 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</a:p>
          <a:p>
            <a:pPr algn="just" marL="604516" indent="-302258" lvl="1">
              <a:lnSpc>
                <a:spcPts val="3079"/>
              </a:lnSpc>
              <a:buFont typeface="Arial"/>
              <a:buChar char="•"/>
            </a:pPr>
            <a:r>
              <a:rPr lang="en-US" b="true" sz="2799">
                <a:solidFill>
                  <a:srgbClr val="182554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A</a:t>
            </a:r>
            <a:r>
              <a:rPr lang="en-US" b="true" sz="2799">
                <a:solidFill>
                  <a:srgbClr val="182554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lianza estratégica con la Unión Europea</a:t>
            </a:r>
            <a:r>
              <a:rPr lang="en-US" sz="2799">
                <a:solidFill>
                  <a:srgbClr val="182554"/>
                </a:solidFill>
                <a:latin typeface="Assistant"/>
                <a:ea typeface="Assistant"/>
                <a:cs typeface="Assistant"/>
                <a:sym typeface="Assistant"/>
              </a:rPr>
              <a:t>, que proporcionará financiación y herramientas para crear</a:t>
            </a:r>
            <a:r>
              <a:rPr lang="en-US" b="true" sz="2799">
                <a:solidFill>
                  <a:srgbClr val="182554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 "La Brújula Podcast"</a:t>
            </a:r>
            <a:r>
              <a:rPr lang="en-US" sz="2799">
                <a:solidFill>
                  <a:srgbClr val="182554"/>
                </a:solidFill>
                <a:latin typeface="Assistant"/>
                <a:ea typeface="Assistant"/>
                <a:cs typeface="Assistant"/>
                <a:sym typeface="Assistant"/>
              </a:rPr>
              <a:t>. Canal clave para difundir temas de participación ciudadana y </a:t>
            </a:r>
            <a:r>
              <a:rPr lang="en-US" b="true" sz="2799">
                <a:solidFill>
                  <a:srgbClr val="005350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habilidades de Alfabetización Mediática e Informacional (AMI).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</a:p>
        </p:txBody>
      </p:sp>
      <p:sp>
        <p:nvSpPr>
          <p:cNvPr name="Freeform 9" id="9" descr="Diagrama, Texto  Descripción generada automáticamente"/>
          <p:cNvSpPr/>
          <p:nvPr/>
        </p:nvSpPr>
        <p:spPr>
          <a:xfrm flipH="false" flipV="false" rot="0">
            <a:off x="14210301" y="5175070"/>
            <a:ext cx="6097999" cy="6236590"/>
          </a:xfrm>
          <a:custGeom>
            <a:avLst/>
            <a:gdLst/>
            <a:ahLst/>
            <a:cxnLst/>
            <a:rect r="r" b="b" t="t" l="l"/>
            <a:pathLst>
              <a:path h="6236590" w="6097999">
                <a:moveTo>
                  <a:pt x="0" y="0"/>
                </a:moveTo>
                <a:lnTo>
                  <a:pt x="6097998" y="0"/>
                </a:lnTo>
                <a:lnTo>
                  <a:pt x="6097998" y="6236590"/>
                </a:lnTo>
                <a:lnTo>
                  <a:pt x="0" y="62365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576" t="-59161" r="-171264" b="-121304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1476589" y="0"/>
            <a:ext cx="5396602" cy="10287000"/>
            <a:chOff x="0" y="0"/>
            <a:chExt cx="8624570" cy="164401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410210" y="269240"/>
              <a:ext cx="7757160" cy="14293849"/>
            </a:xfrm>
            <a:custGeom>
              <a:avLst/>
              <a:gdLst/>
              <a:ahLst/>
              <a:cxnLst/>
              <a:rect r="r" b="b" t="t" l="l"/>
              <a:pathLst>
                <a:path h="14293849" w="7757160">
                  <a:moveTo>
                    <a:pt x="7757160" y="791210"/>
                  </a:moveTo>
                  <a:lnTo>
                    <a:pt x="7757160" y="14293849"/>
                  </a:lnTo>
                  <a:lnTo>
                    <a:pt x="0" y="14293849"/>
                  </a:ln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5950" y="0"/>
                  </a:lnTo>
                  <a:cubicBezTo>
                    <a:pt x="7402830" y="0"/>
                    <a:pt x="7757160" y="354330"/>
                    <a:pt x="7757160" y="791210"/>
                  </a:cubicBezTo>
                  <a:close/>
                </a:path>
              </a:pathLst>
            </a:custGeom>
            <a:blipFill>
              <a:blip r:embed="rId2"/>
              <a:stretch>
                <a:fillRect l="-1824" t="0" r="-1824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  <p:grpSp>
        <p:nvGrpSpPr>
          <p:cNvPr name="Group 5" id="5"/>
          <p:cNvGrpSpPr/>
          <p:nvPr/>
        </p:nvGrpSpPr>
        <p:grpSpPr>
          <a:xfrm rot="0">
            <a:off x="15576971" y="6954744"/>
            <a:ext cx="3691395" cy="3789419"/>
            <a:chOff x="0" y="0"/>
            <a:chExt cx="812800" cy="8343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34384"/>
            </a:xfrm>
            <a:custGeom>
              <a:avLst/>
              <a:gdLst/>
              <a:ahLst/>
              <a:cxnLst/>
              <a:rect r="r" b="b" t="t" l="l"/>
              <a:pathLst>
                <a:path h="834384" w="812800">
                  <a:moveTo>
                    <a:pt x="406400" y="0"/>
                  </a:moveTo>
                  <a:cubicBezTo>
                    <a:pt x="181951" y="0"/>
                    <a:pt x="0" y="186783"/>
                    <a:pt x="0" y="417192"/>
                  </a:cubicBezTo>
                  <a:cubicBezTo>
                    <a:pt x="0" y="647601"/>
                    <a:pt x="181951" y="834384"/>
                    <a:pt x="406400" y="834384"/>
                  </a:cubicBezTo>
                  <a:cubicBezTo>
                    <a:pt x="630849" y="834384"/>
                    <a:pt x="812800" y="647601"/>
                    <a:pt x="812800" y="417192"/>
                  </a:cubicBezTo>
                  <a:cubicBezTo>
                    <a:pt x="812800" y="186783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44762" t="-19082" r="-133927" b="-126462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3376847" y="6954744"/>
            <a:ext cx="3691395" cy="3789419"/>
            <a:chOff x="0" y="0"/>
            <a:chExt cx="812800" cy="83438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34384"/>
            </a:xfrm>
            <a:custGeom>
              <a:avLst/>
              <a:gdLst/>
              <a:ahLst/>
              <a:cxnLst/>
              <a:rect r="r" b="b" t="t" l="l"/>
              <a:pathLst>
                <a:path h="834384" w="812800">
                  <a:moveTo>
                    <a:pt x="406400" y="0"/>
                  </a:moveTo>
                  <a:cubicBezTo>
                    <a:pt x="181951" y="0"/>
                    <a:pt x="0" y="186783"/>
                    <a:pt x="0" y="417192"/>
                  </a:cubicBezTo>
                  <a:cubicBezTo>
                    <a:pt x="0" y="647601"/>
                    <a:pt x="181951" y="834384"/>
                    <a:pt x="406400" y="834384"/>
                  </a:cubicBezTo>
                  <a:cubicBezTo>
                    <a:pt x="630849" y="834384"/>
                    <a:pt x="812800" y="647601"/>
                    <a:pt x="812800" y="417192"/>
                  </a:cubicBezTo>
                  <a:cubicBezTo>
                    <a:pt x="812800" y="186783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73756" t="-120670" r="-97046" b="-175026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288491" y="189340"/>
            <a:ext cx="7587640" cy="2426504"/>
          </a:xfrm>
          <a:custGeom>
            <a:avLst/>
            <a:gdLst/>
            <a:ahLst/>
            <a:cxnLst/>
            <a:rect r="r" b="b" t="t" l="l"/>
            <a:pathLst>
              <a:path h="2426504" w="7587640">
                <a:moveTo>
                  <a:pt x="0" y="0"/>
                </a:moveTo>
                <a:lnTo>
                  <a:pt x="7587640" y="0"/>
                </a:lnTo>
                <a:lnTo>
                  <a:pt x="7587640" y="2426504"/>
                </a:lnTo>
                <a:lnTo>
                  <a:pt x="0" y="2426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3428800"/>
            <a:ext cx="9876356" cy="5148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48" indent="-367024" lvl="1">
              <a:lnSpc>
                <a:spcPts val="3736"/>
              </a:lnSpc>
              <a:buFont typeface="Arial"/>
              <a:buChar char="•"/>
            </a:pPr>
            <a:r>
              <a:rPr lang="en-US" sz="3399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Seleccionados en la Fundación Ciudadanía Inteligente para el evento en Chile “Colectiva”, donde compartieron la experiencia del proyecto.</a:t>
            </a:r>
          </a:p>
          <a:p>
            <a:pPr algn="l">
              <a:lnSpc>
                <a:spcPts val="3736"/>
              </a:lnSpc>
            </a:pPr>
          </a:p>
          <a:p>
            <a:pPr algn="l" marL="734048" indent="-367024" lvl="1">
              <a:lnSpc>
                <a:spcPts val="3736"/>
              </a:lnSpc>
              <a:buFont typeface="Arial"/>
              <a:buChar char="•"/>
            </a:pPr>
            <a:r>
              <a:rPr lang="en-US" sz="3399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Se otorgó Capital Semilla a 4 micro proyectos de la escuela de liderazgo</a:t>
            </a:r>
          </a:p>
          <a:p>
            <a:pPr algn="l">
              <a:lnSpc>
                <a:spcPts val="3736"/>
              </a:lnSpc>
            </a:pPr>
          </a:p>
          <a:p>
            <a:pPr algn="l" marL="734048" indent="-367024" lvl="1">
              <a:lnSpc>
                <a:spcPts val="3736"/>
              </a:lnSpc>
              <a:buFont typeface="Arial"/>
              <a:buChar char="•"/>
            </a:pPr>
            <a:r>
              <a:rPr lang="en-US" sz="3399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Se realizó un evento con 144 participantes.</a:t>
            </a:r>
          </a:p>
          <a:p>
            <a:pPr algn="l">
              <a:lnSpc>
                <a:spcPts val="3736"/>
              </a:lnSpc>
            </a:pPr>
          </a:p>
          <a:p>
            <a:pPr algn="l" marL="734048" indent="-367024" lvl="1">
              <a:lnSpc>
                <a:spcPts val="3739"/>
              </a:lnSpc>
              <a:spcBef>
                <a:spcPct val="0"/>
              </a:spcBef>
              <a:buFont typeface="Arial"/>
              <a:buChar char="•"/>
            </a:pPr>
            <a:r>
              <a:rPr lang="en-US" sz="3399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Tienen una alianza con FICONPAZ para continuar el proyecto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538898" y="0"/>
            <a:ext cx="5396602" cy="10287000"/>
            <a:chOff x="0" y="0"/>
            <a:chExt cx="8624570" cy="164401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410210" y="269240"/>
              <a:ext cx="7757160" cy="14293849"/>
            </a:xfrm>
            <a:custGeom>
              <a:avLst/>
              <a:gdLst/>
              <a:ahLst/>
              <a:cxnLst/>
              <a:rect r="r" b="b" t="t" l="l"/>
              <a:pathLst>
                <a:path h="14293849" w="7757160">
                  <a:moveTo>
                    <a:pt x="7757160" y="791210"/>
                  </a:moveTo>
                  <a:lnTo>
                    <a:pt x="7757160" y="14293849"/>
                  </a:lnTo>
                  <a:lnTo>
                    <a:pt x="0" y="14293849"/>
                  </a:ln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5950" y="0"/>
                  </a:lnTo>
                  <a:cubicBezTo>
                    <a:pt x="7402830" y="0"/>
                    <a:pt x="7757160" y="354330"/>
                    <a:pt x="7757160" y="791210"/>
                  </a:cubicBezTo>
                  <a:close/>
                </a:path>
              </a:pathLst>
            </a:custGeom>
            <a:blipFill>
              <a:blip r:embed="rId2"/>
              <a:stretch>
                <a:fillRect l="-1824" t="0" r="-1824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  <p:grpSp>
        <p:nvGrpSpPr>
          <p:cNvPr name="Group 5" id="5"/>
          <p:cNvGrpSpPr/>
          <p:nvPr/>
        </p:nvGrpSpPr>
        <p:grpSpPr>
          <a:xfrm rot="0">
            <a:off x="14144801" y="5658359"/>
            <a:ext cx="5142306" cy="5278858"/>
            <a:chOff x="0" y="0"/>
            <a:chExt cx="812800" cy="8343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34384"/>
            </a:xfrm>
            <a:custGeom>
              <a:avLst/>
              <a:gdLst/>
              <a:ahLst/>
              <a:cxnLst/>
              <a:rect r="r" b="b" t="t" l="l"/>
              <a:pathLst>
                <a:path h="834384" w="812800">
                  <a:moveTo>
                    <a:pt x="406400" y="0"/>
                  </a:moveTo>
                  <a:cubicBezTo>
                    <a:pt x="181951" y="0"/>
                    <a:pt x="0" y="186783"/>
                    <a:pt x="0" y="417192"/>
                  </a:cubicBezTo>
                  <a:cubicBezTo>
                    <a:pt x="0" y="647601"/>
                    <a:pt x="181951" y="834384"/>
                    <a:pt x="406400" y="834384"/>
                  </a:cubicBezTo>
                  <a:cubicBezTo>
                    <a:pt x="630849" y="834384"/>
                    <a:pt x="812800" y="647601"/>
                    <a:pt x="812800" y="417192"/>
                  </a:cubicBezTo>
                  <a:cubicBezTo>
                    <a:pt x="812800" y="186783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49940" t="-25769" r="-49232" b="-132923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5092604" y="3272510"/>
            <a:ext cx="4794179" cy="4771698"/>
          </a:xfrm>
          <a:custGeom>
            <a:avLst/>
            <a:gdLst/>
            <a:ahLst/>
            <a:cxnLst/>
            <a:rect r="r" b="b" t="t" l="l"/>
            <a:pathLst>
              <a:path h="4771698" w="4794179">
                <a:moveTo>
                  <a:pt x="0" y="0"/>
                </a:moveTo>
                <a:lnTo>
                  <a:pt x="4794179" y="0"/>
                </a:lnTo>
                <a:lnTo>
                  <a:pt x="4794179" y="4771698"/>
                </a:lnTo>
                <a:lnTo>
                  <a:pt x="0" y="47716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83045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36022" y="257303"/>
            <a:ext cx="6561857" cy="2244345"/>
          </a:xfrm>
          <a:custGeom>
            <a:avLst/>
            <a:gdLst/>
            <a:ahLst/>
            <a:cxnLst/>
            <a:rect r="r" b="b" t="t" l="l"/>
            <a:pathLst>
              <a:path h="2244345" w="6561857">
                <a:moveTo>
                  <a:pt x="0" y="0"/>
                </a:moveTo>
                <a:lnTo>
                  <a:pt x="6561857" y="0"/>
                </a:lnTo>
                <a:lnTo>
                  <a:pt x="6561857" y="2244345"/>
                </a:lnTo>
                <a:lnTo>
                  <a:pt x="0" y="22443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68846" y="3136915"/>
            <a:ext cx="4357751" cy="6651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2"/>
              </a:lnSpc>
              <a:spcBef>
                <a:spcPct val="0"/>
              </a:spcBef>
            </a:pPr>
            <a:r>
              <a:rPr lang="en-US" sz="3750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El proyecto continuará con el a</a:t>
            </a:r>
            <a:r>
              <a:rPr lang="en-US" sz="3750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poyo de la Mesa por la Vida y la Salud de las mujeres,  para realizar un diagnóstico participativo regional.</a:t>
            </a:r>
          </a:p>
          <a:p>
            <a:pPr algn="l">
              <a:lnSpc>
                <a:spcPts val="5305"/>
              </a:lnSpc>
              <a:spcBef>
                <a:spcPct val="0"/>
              </a:spcBef>
            </a:pPr>
          </a:p>
          <a:p>
            <a:pPr algn="l">
              <a:lnSpc>
                <a:spcPts val="5305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2332776" cy="1166388"/>
            <a:chOff x="0" y="0"/>
            <a:chExt cx="3110368" cy="1555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10357" cy="1555242"/>
            </a:xfrm>
            <a:custGeom>
              <a:avLst/>
              <a:gdLst/>
              <a:ahLst/>
              <a:cxnLst/>
              <a:rect r="r" b="b" t="t" l="l"/>
              <a:pathLst>
                <a:path h="1555242" w="3110357">
                  <a:moveTo>
                    <a:pt x="0" y="0"/>
                  </a:moveTo>
                  <a:lnTo>
                    <a:pt x="3110357" y="0"/>
                  </a:lnTo>
                  <a:lnTo>
                    <a:pt x="3110357" y="1555242"/>
                  </a:lnTo>
                  <a:lnTo>
                    <a:pt x="0" y="15552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3"/>
              </a:stretch>
            </a:blip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429691" y="0"/>
            <a:ext cx="7160559" cy="10287000"/>
            <a:chOff x="0" y="0"/>
            <a:chExt cx="9017000" cy="12954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370840" y="1130300"/>
              <a:ext cx="8241030" cy="10567670"/>
            </a:xfrm>
            <a:custGeom>
              <a:avLst/>
              <a:gdLst/>
              <a:ahLst/>
              <a:cxnLst/>
              <a:rect r="r" b="b" t="t" l="l"/>
              <a:pathLst>
                <a:path h="10567670" w="8241030">
                  <a:moveTo>
                    <a:pt x="0" y="0"/>
                  </a:moveTo>
                  <a:lnTo>
                    <a:pt x="8241030" y="0"/>
                  </a:lnTo>
                  <a:lnTo>
                    <a:pt x="8241030" y="10567670"/>
                  </a:lnTo>
                  <a:lnTo>
                    <a:pt x="0" y="10567670"/>
                  </a:lnTo>
                  <a:close/>
                </a:path>
              </a:pathLst>
            </a:custGeom>
            <a:blipFill>
              <a:blip r:embed="rId3"/>
              <a:stretch>
                <a:fillRect l="-44599" t="0" r="-83369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017000" cy="12954000"/>
            </a:xfrm>
            <a:custGeom>
              <a:avLst/>
              <a:gdLst/>
              <a:ahLst/>
              <a:cxnLst/>
              <a:rect r="r" b="b" t="t" l="l"/>
              <a:pathLst>
                <a:path h="12954000" w="9017000">
                  <a:moveTo>
                    <a:pt x="0" y="0"/>
                  </a:moveTo>
                  <a:lnTo>
                    <a:pt x="9017000" y="0"/>
                  </a:lnTo>
                  <a:lnTo>
                    <a:pt x="9017000" y="12954000"/>
                  </a:lnTo>
                  <a:lnTo>
                    <a:pt x="0" y="12954000"/>
                  </a:lnTo>
                  <a:close/>
                </a:path>
              </a:pathLst>
            </a:custGeom>
          </p:spPr>
        </p:sp>
      </p:grpSp>
      <p:sp>
        <p:nvSpPr>
          <p:cNvPr name="TextBox 7" id="7"/>
          <p:cNvSpPr txBox="true"/>
          <p:nvPr/>
        </p:nvSpPr>
        <p:spPr>
          <a:xfrm rot="0">
            <a:off x="689479" y="1842563"/>
            <a:ext cx="9242035" cy="4215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6"/>
              </a:lnSpc>
            </a:pPr>
            <a:r>
              <a:rPr lang="en-US" sz="3399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Varios proyectos han construido </a:t>
            </a:r>
            <a:r>
              <a:rPr lang="en-US" sz="3399" b="true">
                <a:solidFill>
                  <a:srgbClr val="F8A40B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material de Resiliencia a la información manipulada.</a:t>
            </a:r>
          </a:p>
          <a:p>
            <a:pPr algn="l">
              <a:lnSpc>
                <a:spcPts val="3736"/>
              </a:lnSpc>
            </a:pPr>
          </a:p>
          <a:p>
            <a:pPr algn="l" marL="734048" indent="-367024" lvl="1">
              <a:lnSpc>
                <a:spcPts val="3736"/>
              </a:lnSpc>
              <a:buFont typeface="Arial"/>
              <a:buChar char="•"/>
            </a:pPr>
            <a:r>
              <a:rPr lang="en-US" sz="3399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Proyecto </a:t>
            </a:r>
            <a:r>
              <a:rPr lang="en-US" b="true" sz="3399">
                <a:solidFill>
                  <a:srgbClr val="005350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“Guardianes de la democracia”</a:t>
            </a:r>
            <a:r>
              <a:rPr lang="en-US" sz="3399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: </a:t>
            </a:r>
            <a:r>
              <a:rPr lang="en-US" sz="3399" u="sng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  <a:hlinkClick r:id="rId4" tooltip="https://cosmopolitica.site/desinfromacion"/>
              </a:rPr>
              <a:t>https://cosmopolitica.site/desinfromacion </a:t>
            </a:r>
          </a:p>
          <a:p>
            <a:pPr algn="l">
              <a:lnSpc>
                <a:spcPts val="3736"/>
              </a:lnSpc>
            </a:pPr>
          </a:p>
          <a:p>
            <a:pPr algn="l" marL="734048" indent="-367024" lvl="1">
              <a:lnSpc>
                <a:spcPts val="3736"/>
              </a:lnSpc>
              <a:buFont typeface="Arial"/>
              <a:buChar char="•"/>
            </a:pPr>
            <a:r>
              <a:rPr lang="en-US" sz="3399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Proyecto</a:t>
            </a:r>
            <a:r>
              <a:rPr lang="en-US" b="true" sz="3399">
                <a:solidFill>
                  <a:srgbClr val="005350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 “Las TIC como herramienta</a:t>
            </a:r>
            <a:r>
              <a:rPr lang="en-US" sz="3399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</a:rPr>
              <a:t> :</a:t>
            </a:r>
          </a:p>
          <a:p>
            <a:pPr algn="l" marL="1468096" indent="-489365" lvl="2">
              <a:lnSpc>
                <a:spcPts val="3736"/>
              </a:lnSpc>
              <a:buFont typeface="Arial"/>
              <a:buChar char="⚬"/>
            </a:pPr>
            <a:r>
              <a:rPr lang="en-US" sz="3399" u="sng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  <a:hlinkClick r:id="rId5" tooltip="https://drive.google.com/file/d/1GpEYgAOipJGg660a-FCIH1uOwNyDGb9Y/view?usp=drive_link"/>
              </a:rPr>
              <a:t>SESGOS E INFORMACION MANIPULADA </a:t>
            </a:r>
          </a:p>
          <a:p>
            <a:pPr algn="l" marL="1468096" indent="-489365" lvl="2">
              <a:lnSpc>
                <a:spcPts val="3736"/>
              </a:lnSpc>
              <a:buFont typeface="Arial"/>
              <a:buChar char="⚬"/>
            </a:pPr>
            <a:r>
              <a:rPr lang="en-US" sz="3399" u="sng">
                <a:solidFill>
                  <a:srgbClr val="005350"/>
                </a:solidFill>
                <a:latin typeface="Assistant"/>
                <a:ea typeface="Assistant"/>
                <a:cs typeface="Assistant"/>
                <a:sym typeface="Assistant"/>
                <a:hlinkClick r:id="rId6" tooltip="https://drive.google.com/file/d/1zOJFaRrgRLbq_GoKI7me5_exB93wLq6H/view?usp=drive_link"/>
              </a:rPr>
              <a:t>USO DE REDES SOCIALES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-1166918" y="6201844"/>
            <a:ext cx="4666611" cy="4790532"/>
            <a:chOff x="0" y="0"/>
            <a:chExt cx="812800" cy="8343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34384"/>
            </a:xfrm>
            <a:custGeom>
              <a:avLst/>
              <a:gdLst/>
              <a:ahLst/>
              <a:cxnLst/>
              <a:rect r="r" b="b" t="t" l="l"/>
              <a:pathLst>
                <a:path h="834384" w="812800">
                  <a:moveTo>
                    <a:pt x="406400" y="0"/>
                  </a:moveTo>
                  <a:cubicBezTo>
                    <a:pt x="181951" y="0"/>
                    <a:pt x="0" y="186783"/>
                    <a:pt x="0" y="417192"/>
                  </a:cubicBezTo>
                  <a:cubicBezTo>
                    <a:pt x="0" y="647601"/>
                    <a:pt x="181951" y="834384"/>
                    <a:pt x="406400" y="834384"/>
                  </a:cubicBezTo>
                  <a:cubicBezTo>
                    <a:pt x="630849" y="834384"/>
                    <a:pt x="812800" y="647601"/>
                    <a:pt x="812800" y="417192"/>
                  </a:cubicBezTo>
                  <a:cubicBezTo>
                    <a:pt x="812800" y="186783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85141" t="-9636" r="-101338" b="-76409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4405805" y="6058124"/>
            <a:ext cx="4497750" cy="4746242"/>
            <a:chOff x="0" y="0"/>
            <a:chExt cx="812800" cy="85770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57706"/>
            </a:xfrm>
            <a:custGeom>
              <a:avLst/>
              <a:gdLst/>
              <a:ahLst/>
              <a:cxnLst/>
              <a:rect r="r" b="b" t="t" l="l"/>
              <a:pathLst>
                <a:path h="857706" w="812800">
                  <a:moveTo>
                    <a:pt x="406400" y="0"/>
                  </a:moveTo>
                  <a:cubicBezTo>
                    <a:pt x="181951" y="0"/>
                    <a:pt x="0" y="192004"/>
                    <a:pt x="0" y="428853"/>
                  </a:cubicBezTo>
                  <a:cubicBezTo>
                    <a:pt x="0" y="665702"/>
                    <a:pt x="181951" y="857706"/>
                    <a:pt x="406400" y="857706"/>
                  </a:cubicBezTo>
                  <a:cubicBezTo>
                    <a:pt x="630849" y="857706"/>
                    <a:pt x="812800" y="665702"/>
                    <a:pt x="812800" y="428853"/>
                  </a:cubicBezTo>
                  <a:cubicBezTo>
                    <a:pt x="812800" y="192004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33120" t="0" r="-16773" b="-113068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787110" y="0"/>
            <a:ext cx="5396602" cy="10287000"/>
            <a:chOff x="0" y="0"/>
            <a:chExt cx="8624570" cy="164401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410210" y="269240"/>
              <a:ext cx="7757160" cy="14293849"/>
            </a:xfrm>
            <a:custGeom>
              <a:avLst/>
              <a:gdLst/>
              <a:ahLst/>
              <a:cxnLst/>
              <a:rect r="r" b="b" t="t" l="l"/>
              <a:pathLst>
                <a:path h="14293849" w="7757160">
                  <a:moveTo>
                    <a:pt x="7757160" y="791210"/>
                  </a:moveTo>
                  <a:lnTo>
                    <a:pt x="7757160" y="14293849"/>
                  </a:lnTo>
                  <a:lnTo>
                    <a:pt x="0" y="14293849"/>
                  </a:ln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5950" y="0"/>
                  </a:lnTo>
                  <a:cubicBezTo>
                    <a:pt x="7402830" y="0"/>
                    <a:pt x="7757160" y="354330"/>
                    <a:pt x="7757160" y="791210"/>
                  </a:cubicBezTo>
                  <a:close/>
                </a:path>
              </a:pathLst>
            </a:custGeom>
            <a:blipFill>
              <a:blip r:embed="rId2"/>
              <a:stretch>
                <a:fillRect l="-1824" t="0" r="-1824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429082" y="2814183"/>
            <a:ext cx="4502551" cy="5757499"/>
          </a:xfrm>
          <a:custGeom>
            <a:avLst/>
            <a:gdLst/>
            <a:ahLst/>
            <a:cxnLst/>
            <a:rect r="r" b="b" t="t" l="l"/>
            <a:pathLst>
              <a:path h="5757499" w="4502551">
                <a:moveTo>
                  <a:pt x="0" y="0"/>
                </a:moveTo>
                <a:lnTo>
                  <a:pt x="4502551" y="0"/>
                </a:lnTo>
                <a:lnTo>
                  <a:pt x="4502551" y="5757499"/>
                </a:lnTo>
                <a:lnTo>
                  <a:pt x="0" y="5757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245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4606402" y="5692933"/>
            <a:ext cx="4818601" cy="4946558"/>
            <a:chOff x="0" y="0"/>
            <a:chExt cx="812800" cy="83438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34384"/>
            </a:xfrm>
            <a:custGeom>
              <a:avLst/>
              <a:gdLst/>
              <a:ahLst/>
              <a:cxnLst/>
              <a:rect r="r" b="b" t="t" l="l"/>
              <a:pathLst>
                <a:path h="834384" w="812800">
                  <a:moveTo>
                    <a:pt x="406400" y="0"/>
                  </a:moveTo>
                  <a:cubicBezTo>
                    <a:pt x="181951" y="0"/>
                    <a:pt x="0" y="186783"/>
                    <a:pt x="0" y="417192"/>
                  </a:cubicBezTo>
                  <a:cubicBezTo>
                    <a:pt x="0" y="647601"/>
                    <a:pt x="181951" y="834384"/>
                    <a:pt x="406400" y="834384"/>
                  </a:cubicBezTo>
                  <a:cubicBezTo>
                    <a:pt x="630849" y="834384"/>
                    <a:pt x="812800" y="647601"/>
                    <a:pt x="812800" y="417192"/>
                  </a:cubicBezTo>
                  <a:cubicBezTo>
                    <a:pt x="812800" y="186783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34031" t="-758" r="-61042" b="-152612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5207858" y="3055257"/>
            <a:ext cx="5302010" cy="5275352"/>
          </a:xfrm>
          <a:custGeom>
            <a:avLst/>
            <a:gdLst/>
            <a:ahLst/>
            <a:cxnLst/>
            <a:rect r="r" b="b" t="t" l="l"/>
            <a:pathLst>
              <a:path h="5275352" w="5302010">
                <a:moveTo>
                  <a:pt x="0" y="0"/>
                </a:moveTo>
                <a:lnTo>
                  <a:pt x="5302010" y="0"/>
                </a:lnTo>
                <a:lnTo>
                  <a:pt x="5302010" y="5275352"/>
                </a:lnTo>
                <a:lnTo>
                  <a:pt x="0" y="52753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82983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7025" y="409040"/>
            <a:ext cx="10239631" cy="1239320"/>
          </a:xfrm>
          <a:custGeom>
            <a:avLst/>
            <a:gdLst/>
            <a:ahLst/>
            <a:cxnLst/>
            <a:rect r="r" b="b" t="t" l="l"/>
            <a:pathLst>
              <a:path h="1239320" w="10239631">
                <a:moveTo>
                  <a:pt x="0" y="0"/>
                </a:moveTo>
                <a:lnTo>
                  <a:pt x="10239630" y="0"/>
                </a:lnTo>
                <a:lnTo>
                  <a:pt x="10239630" y="1239320"/>
                </a:lnTo>
                <a:lnTo>
                  <a:pt x="0" y="12393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DAGU-idi_5M</dc:identifier>
  <dcterms:modified xsi:type="dcterms:W3CDTF">2011-08-01T06:04:30Z</dcterms:modified>
  <cp:revision>1</cp:revision>
  <dc:title>20241029 EXPERIENCIA CAPITAL SEMILLA.pptx</dc:title>
</cp:coreProperties>
</file>